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&#65279;<?xml version="1.0" encoding="utf-8" standalone="yes"?>
<Relationships xmlns="http://schemas.openxmlformats.org/package/2006/relationships">
  <Relationship Id="rId3" Type="http://schemas.openxmlformats.org/package/2006/relationships/metadata/core-properties" Target="docProps/core.xml" />
  <Relationship Id="rId2" Type="http://schemas.openxmlformats.org/package/2006/relationships/metadata/thumbnail" Target="docProps/thumbnail.jpeg" />
  <Relationship Id="rId1" Type="http://schemas.openxmlformats.org/officeDocument/2006/relationships/officeDocument" Target="ppt/presentation.xml" />
  <Relationship Id="rId5" Type="http://schemas.openxmlformats.org/officeDocument/2006/relationships/custom-properties" Target="docProps/custom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6"/>
  </p:notesMasterIdLst>
  <p:sldIdLst>
    <p:sldId id="258" r:id="rId5"/>
  </p:sldIdLst>
  <p:sldSz cx="6858000" cy="9906000" type="A4"/>
  <p:notesSz cx="9939338" cy="143684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140909-DBFA-E152-9DF7-1B5242B86219}" v="189" dt="2024-07-31T05:09:37.897"/>
    <p1510:client id="{A18224BE-5E37-EDBC-65AC-E020D4D1DB50}" v="15" dt="2024-07-31T02:25:24.602"/>
    <p1510:client id="{A8CC1B95-9676-F84B-29C0-4ADE0381ACDF}" v="145" dt="2024-07-31T05:40:14.6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-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2184" y="78"/>
      </p:cViewPr>
      <p:guideLst/>
    </p:cSldViewPr>
  </p:notesViewPr>
  <p:gridSpacing cx="72008" cy="72008"/>
</p:viewPr>
</file>

<file path=ppt/_rels/presentation.xml.rels>&#65279;<?xml version="1.0" encoding="utf-8" standalone="yes"?>
<Relationships xmlns="http://schemas.openxmlformats.org/package/2006/relationships">
  <Relationship Id="rId8" Type="http://schemas.openxmlformats.org/officeDocument/2006/relationships/viewProps" Target="viewProps.xml" />
  <Relationship Id="rId3" Type="http://schemas.openxmlformats.org/officeDocument/2006/relationships/customXml" Target="../customXml/item3.xml" />
  <Relationship Id="rId7" Type="http://schemas.openxmlformats.org/officeDocument/2006/relationships/presProps" Target="presProps.xml" />
  <Relationship Id="rId12" Type="http://schemas.microsoft.com/office/2015/10/relationships/revisionInfo" Target="revisionInfo.xml" />
  <Relationship Id="rId2" Type="http://schemas.openxmlformats.org/officeDocument/2006/relationships/customXml" Target="../customXml/item2.xml" />
  <Relationship Id="rId1" Type="http://schemas.openxmlformats.org/officeDocument/2006/relationships/customXml" Target="../customXml/item1.xml" />
  <Relationship Id="rId6" Type="http://schemas.openxmlformats.org/officeDocument/2006/relationships/notesMaster" Target="notesMasters/notesMaster1.xml" />
  <Relationship Id="rId11" Type="http://schemas.microsoft.com/office/2016/11/relationships/changesInfo" Target="changesInfos/changesInfo1.xml" />
  <Relationship Id="rId5" Type="http://schemas.openxmlformats.org/officeDocument/2006/relationships/slide" Target="slides/slide1.xml" />
  <Relationship Id="rId10" Type="http://schemas.openxmlformats.org/officeDocument/2006/relationships/tableStyles" Target="tableStyles.xml" />
  <Relationship Id="rId4" Type="http://schemas.openxmlformats.org/officeDocument/2006/relationships/slideMaster" Target="slideMasters/slideMaster1.xml" />
  <Relationship Id="rId9" Type="http://schemas.openxmlformats.org/officeDocument/2006/relationships/theme" Target="theme/theme1.xml" />
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大賀智恵" userId="S::ocfdzs@kikan-ad.esb.mhlw.go.jp::54cfad03-6f9f-4c7e-bb50-4c8e81153e9a" providerId="AD" clId="Web-{0D140909-DBFA-E152-9DF7-1B5242B86219}"/>
    <pc:docChg chg="modSld">
      <pc:chgData name="大賀智恵" userId="S::ocfdzs@kikan-ad.esb.mhlw.go.jp::54cfad03-6f9f-4c7e-bb50-4c8e81153e9a" providerId="AD" clId="Web-{0D140909-DBFA-E152-9DF7-1B5242B86219}" dt="2024-07-31T05:03:33.543" v="185"/>
      <pc:docMkLst>
        <pc:docMk/>
      </pc:docMkLst>
      <pc:sldChg chg="modSp">
        <pc:chgData name="大賀智恵" userId="S::ocfdzs@kikan-ad.esb.mhlw.go.jp::54cfad03-6f9f-4c7e-bb50-4c8e81153e9a" providerId="AD" clId="Web-{0D140909-DBFA-E152-9DF7-1B5242B86219}" dt="2024-07-31T05:03:33.543" v="185"/>
        <pc:sldMkLst>
          <pc:docMk/>
          <pc:sldMk cId="1438557933" sldId="258"/>
        </pc:sldMkLst>
        <pc:graphicFrameChg chg="mod modGraphic">
          <ac:chgData name="大賀智恵" userId="S::ocfdzs@kikan-ad.esb.mhlw.go.jp::54cfad03-6f9f-4c7e-bb50-4c8e81153e9a" providerId="AD" clId="Web-{0D140909-DBFA-E152-9DF7-1B5242B86219}" dt="2024-07-31T05:03:33.543" v="185"/>
          <ac:graphicFrameMkLst>
            <pc:docMk/>
            <pc:sldMk cId="1438557933" sldId="258"/>
            <ac:graphicFrameMk id="11" creationId="{00000000-0000-0000-0000-000000000000}"/>
          </ac:graphicFrameMkLst>
        </pc:graphicFrameChg>
      </pc:sldChg>
    </pc:docChg>
  </pc:docChgLst>
  <pc:docChgLst>
    <pc:chgData name="大賀智恵" userId="S::ocfdzs@kikan-ad.esb.mhlw.go.jp::54cfad03-6f9f-4c7e-bb50-4c8e81153e9a" providerId="AD" clId="Web-{A18224BE-5E37-EDBC-65AC-E020D4D1DB50}"/>
    <pc:docChg chg="modSld">
      <pc:chgData name="大賀智恵" userId="S::ocfdzs@kikan-ad.esb.mhlw.go.jp::54cfad03-6f9f-4c7e-bb50-4c8e81153e9a" providerId="AD" clId="Web-{A18224BE-5E37-EDBC-65AC-E020D4D1DB50}" dt="2024-07-31T02:25:24.602" v="6" actId="20577"/>
      <pc:docMkLst>
        <pc:docMk/>
      </pc:docMkLst>
      <pc:sldChg chg="modSp">
        <pc:chgData name="大賀智恵" userId="S::ocfdzs@kikan-ad.esb.mhlw.go.jp::54cfad03-6f9f-4c7e-bb50-4c8e81153e9a" providerId="AD" clId="Web-{A18224BE-5E37-EDBC-65AC-E020D4D1DB50}" dt="2024-07-31T02:25:24.602" v="6" actId="20577"/>
        <pc:sldMkLst>
          <pc:docMk/>
          <pc:sldMk cId="1438557933" sldId="258"/>
        </pc:sldMkLst>
        <pc:spChg chg="mod">
          <ac:chgData name="大賀智恵" userId="S::ocfdzs@kikan-ad.esb.mhlw.go.jp::54cfad03-6f9f-4c7e-bb50-4c8e81153e9a" providerId="AD" clId="Web-{A18224BE-5E37-EDBC-65AC-E020D4D1DB50}" dt="2024-07-31T02:25:16.570" v="4" actId="20577"/>
          <ac:spMkLst>
            <pc:docMk/>
            <pc:sldMk cId="1438557933" sldId="258"/>
            <ac:spMk id="8" creationId="{00000000-0000-0000-0000-000000000000}"/>
          </ac:spMkLst>
        </pc:spChg>
        <pc:spChg chg="mod">
          <ac:chgData name="大賀智恵" userId="S::ocfdzs@kikan-ad.esb.mhlw.go.jp::54cfad03-6f9f-4c7e-bb50-4c8e81153e9a" providerId="AD" clId="Web-{A18224BE-5E37-EDBC-65AC-E020D4D1DB50}" dt="2024-07-31T02:25:24.602" v="6" actId="20577"/>
          <ac:spMkLst>
            <pc:docMk/>
            <pc:sldMk cId="1438557933" sldId="258"/>
            <ac:spMk id="14" creationId="{00000000-0000-0000-0000-000000000000}"/>
          </ac:spMkLst>
        </pc:spChg>
      </pc:sldChg>
    </pc:docChg>
  </pc:docChgLst>
  <pc:docChgLst>
    <pc:chgData name="大賀智恵" userId="S::ocfdzs@kikan-ad.esb.mhlw.go.jp::54cfad03-6f9f-4c7e-bb50-4c8e81153e9a" providerId="AD" clId="Web-{A8CC1B95-9676-F84B-29C0-4ADE0381ACDF}"/>
    <pc:docChg chg="modSld">
      <pc:chgData name="大賀智恵" userId="S::ocfdzs@kikan-ad.esb.mhlw.go.jp::54cfad03-6f9f-4c7e-bb50-4c8e81153e9a" providerId="AD" clId="Web-{A8CC1B95-9676-F84B-29C0-4ADE0381ACDF}" dt="2024-07-31T05:40:14.694" v="137"/>
      <pc:docMkLst>
        <pc:docMk/>
      </pc:docMkLst>
      <pc:sldChg chg="modSp">
        <pc:chgData name="大賀智恵" userId="S::ocfdzs@kikan-ad.esb.mhlw.go.jp::54cfad03-6f9f-4c7e-bb50-4c8e81153e9a" providerId="AD" clId="Web-{A8CC1B95-9676-F84B-29C0-4ADE0381ACDF}" dt="2024-07-31T05:40:14.694" v="137"/>
        <pc:sldMkLst>
          <pc:docMk/>
          <pc:sldMk cId="1438557933" sldId="258"/>
        </pc:sldMkLst>
        <pc:graphicFrameChg chg="mod modGraphic">
          <ac:chgData name="大賀智恵" userId="S::ocfdzs@kikan-ad.esb.mhlw.go.jp::54cfad03-6f9f-4c7e-bb50-4c8e81153e9a" providerId="AD" clId="Web-{A8CC1B95-9676-F84B-29C0-4ADE0381ACDF}" dt="2024-07-31T05:40:14.694" v="137"/>
          <ac:graphicFrameMkLst>
            <pc:docMk/>
            <pc:sldMk cId="1438557933" sldId="258"/>
            <ac:graphicFrameMk id="11" creationId="{00000000-0000-0000-0000-000000000000}"/>
          </ac:graphicFrameMkLst>
        </pc:graphicFrameChg>
      </pc:sldChg>
    </pc:docChg>
  </pc:docChgLst>
</pc:chgInfo>
</file>

<file path=ppt/notesMasters/_rels/notesMaster1.xml.rels>&#65279;<?xml version="1.0" encoding="utf-8" standalone="yes"?>
<Relationships xmlns="http://schemas.openxmlformats.org/package/2006/relationships">
  <Relationship Id="rId1" Type="http://schemas.openxmlformats.org/officeDocument/2006/relationships/theme" Target="../theme/theme2.xml" />
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49"/>
            <a:ext cx="4307742" cy="720603"/>
          </a:xfrm>
          <a:prstGeom prst="rect">
            <a:avLst/>
          </a:prstGeom>
        </p:spPr>
        <p:txBody>
          <a:bodyPr vert="horz" lIns="132141" tIns="66078" rIns="132141" bIns="66078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279" y="49"/>
            <a:ext cx="4307742" cy="720603"/>
          </a:xfrm>
          <a:prstGeom prst="rect">
            <a:avLst/>
          </a:prstGeom>
        </p:spPr>
        <p:txBody>
          <a:bodyPr vert="horz" lIns="132141" tIns="66078" rIns="132141" bIns="66078" rtlCol="0"/>
          <a:lstStyle>
            <a:lvl1pPr algn="r">
              <a:defRPr sz="1700"/>
            </a:lvl1pPr>
          </a:lstStyle>
          <a:p>
            <a:fld id="{9D5FFDBB-D335-4114-9847-4182251A70C4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90888" y="1797050"/>
            <a:ext cx="3357562" cy="4849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141" tIns="66078" rIns="132141" bIns="6607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4632" y="6914579"/>
            <a:ext cx="7950078" cy="5656966"/>
          </a:xfrm>
          <a:prstGeom prst="rect">
            <a:avLst/>
          </a:prstGeom>
        </p:spPr>
        <p:txBody>
          <a:bodyPr vert="horz" lIns="132141" tIns="66078" rIns="132141" bIns="6607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13647908"/>
            <a:ext cx="4307742" cy="720603"/>
          </a:xfrm>
          <a:prstGeom prst="rect">
            <a:avLst/>
          </a:prstGeom>
        </p:spPr>
        <p:txBody>
          <a:bodyPr vert="horz" lIns="132141" tIns="66078" rIns="132141" bIns="66078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279" y="13647908"/>
            <a:ext cx="4307742" cy="720603"/>
          </a:xfrm>
          <a:prstGeom prst="rect">
            <a:avLst/>
          </a:prstGeom>
        </p:spPr>
        <p:txBody>
          <a:bodyPr vert="horz" lIns="132141" tIns="66078" rIns="132141" bIns="66078" rtlCol="0" anchor="b"/>
          <a:lstStyle>
            <a:lvl1pPr algn="r">
              <a:defRPr sz="1700"/>
            </a:lvl1pPr>
          </a:lstStyle>
          <a:p>
            <a:fld id="{E7946F7F-5F4D-4D3F-BE66-89362F1793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182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896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686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833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3740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661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963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28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101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435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47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4853"/>
      </p:ext>
    </p:extLst>
  </p:cSld>
  <p:clrMapOvr>
    <a:masterClrMapping/>
  </p:clrMapOvr>
</p:sldLayout>
</file>

<file path=ppt/slideMasters/_rels/slideMaster1.xml.rels>&#65279;<?xml version="1.0" encoding="utf-8" standalone="yes"?>
<Relationships xmlns="http://schemas.openxmlformats.org/package/2006/relationships">
  <Relationship Id="rId8" Type="http://schemas.openxmlformats.org/officeDocument/2006/relationships/slideLayout" Target="../slideLayouts/slideLayout8.xml" />
  <Relationship Id="rId3" Type="http://schemas.openxmlformats.org/officeDocument/2006/relationships/slideLayout" Target="../slideLayouts/slideLayout3.xml" />
  <Relationship Id="rId7" Type="http://schemas.openxmlformats.org/officeDocument/2006/relationships/slideLayout" Target="../slideLayouts/slideLayout7.xml" />
  <Relationship Id="rId12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1" Type="http://schemas.openxmlformats.org/officeDocument/2006/relationships/slideLayout" Target="../slideLayouts/slideLayout1.xml" />
  <Relationship Id="rId6" Type="http://schemas.openxmlformats.org/officeDocument/2006/relationships/slideLayout" Target="../slideLayouts/slideLayout6.xml" />
  <Relationship Id="rId11" Type="http://schemas.openxmlformats.org/officeDocument/2006/relationships/slideLayout" Target="../slideLayouts/slideLayout11.xml" />
  <Relationship Id="rId5" Type="http://schemas.openxmlformats.org/officeDocument/2006/relationships/slideLayout" Target="../slideLayouts/slideLayout5.xml" />
  <Relationship Id="rId10" Type="http://schemas.openxmlformats.org/officeDocument/2006/relationships/slideLayout" Target="../slideLayouts/slideLayout10.xml" />
  <Relationship Id="rId4" Type="http://schemas.openxmlformats.org/officeDocument/2006/relationships/slideLayout" Target="../slideLayouts/slideLayout4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F11F8-BA6F-417A-843F-6D190530C289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B3FCE-7232-4534-A804-C58A95FF7A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7251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7.xml" />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グループ化 6"/>
          <p:cNvGrpSpPr/>
          <p:nvPr/>
        </p:nvGrpSpPr>
        <p:grpSpPr>
          <a:xfrm>
            <a:off x="-913556" y="-348343"/>
            <a:ext cx="9274919" cy="10254343"/>
            <a:chOff x="-945027" y="-343221"/>
            <a:chExt cx="9274919" cy="10254343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-945027" y="-343221"/>
              <a:ext cx="9274919" cy="10254343"/>
              <a:chOff x="-945027" y="-203884"/>
              <a:chExt cx="9274919" cy="10254343"/>
            </a:xfrm>
          </p:grpSpPr>
          <p:sp>
            <p:nvSpPr>
              <p:cNvPr id="3" name="正方形/長方形 2"/>
              <p:cNvSpPr/>
              <p:nvPr/>
            </p:nvSpPr>
            <p:spPr>
              <a:xfrm>
                <a:off x="-432162" y="-203884"/>
                <a:ext cx="7863840" cy="10254343"/>
              </a:xfrm>
              <a:prstGeom prst="rect">
                <a:avLst/>
              </a:prstGeom>
              <a:solidFill>
                <a:srgbClr val="92D050">
                  <a:tint val="66000"/>
                  <a:satMod val="160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b="1" dirty="0">
                  <a:ln w="12700">
                    <a:solidFill>
                      <a:schemeClr val="tx2">
                        <a:lumMod val="75000"/>
                      </a:schemeClr>
                    </a:solidFill>
                    <a:prstDash val="solid"/>
                  </a:ln>
                  <a:pattFill prst="dkUpDiag">
                    <a:fgClr>
                      <a:schemeClr val="tx2"/>
                    </a:fgClr>
                    <a:bgClr>
                      <a:schemeClr val="tx2">
                        <a:lumMod val="20000"/>
                        <a:lumOff val="80000"/>
                      </a:schemeClr>
                    </a:bgClr>
                  </a:pattFill>
                  <a:effectLst>
                    <a:outerShdw dist="38100" dir="2640000" algn="bl" rotWithShape="0">
                      <a:schemeClr val="tx2">
                        <a:lumMod val="75000"/>
                      </a:schemeClr>
                    </a:outerShdw>
                  </a:effectLst>
                </a:endParaRPr>
              </a:p>
            </p:txBody>
          </p:sp>
          <p:sp>
            <p:nvSpPr>
              <p:cNvPr id="2" name="正方形/長方形 1"/>
              <p:cNvSpPr/>
              <p:nvPr/>
            </p:nvSpPr>
            <p:spPr>
              <a:xfrm rot="21240148">
                <a:off x="-945027" y="666333"/>
                <a:ext cx="9274919" cy="124728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" name="テキスト ボックス 5"/>
            <p:cNvSpPr txBox="1"/>
            <p:nvPr/>
          </p:nvSpPr>
          <p:spPr>
            <a:xfrm rot="21249463">
              <a:off x="37647" y="523609"/>
              <a:ext cx="7217808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extrusionH="57150">
                <a:bevelT w="82550" h="38100" prst="coolSlant"/>
              </a:sp3d>
            </a:bodyPr>
            <a:lstStyle/>
            <a:p>
              <a:r>
                <a:rPr kumimoji="1" lang="ja-JP" altLang="en-US" sz="6600" u="sng" kern="0" dirty="0">
                  <a:ln w="0"/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シニア</a:t>
              </a:r>
              <a:r>
                <a:rPr kumimoji="1" lang="ja-JP" altLang="en-US" sz="4800" kern="0" spc="-300" dirty="0">
                  <a:latin typeface="HG創英角ｺﾞｼｯｸUB" panose="020B0909000000000000" pitchFamily="49" charset="-128"/>
                  <a:ea typeface="HG創英角ｺﾞｼｯｸUB" panose="020B0909000000000000" pitchFamily="49" charset="-128"/>
                </a:rPr>
                <a:t>向け求人情報誌</a:t>
              </a:r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48078" y="0"/>
            <a:ext cx="41127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spc="-150" dirty="0">
                <a:ln w="0"/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邑智郡・桜江町　版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51707" y="2269969"/>
            <a:ext cx="3409950" cy="385897"/>
          </a:xfrm>
          <a:prstGeom prst="round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spc="-150" dirty="0"/>
              <a:t>こんな情報が載っています！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4625540" y="-255199"/>
            <a:ext cx="2763938" cy="677011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979695" y="-21395"/>
            <a:ext cx="205562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  <a:latin typeface="HGP創英角ｺﾞｼｯｸUB"/>
                <a:ea typeface="HGP創英角ｺﾞｼｯｸUB"/>
              </a:rPr>
              <a:t>令和８年６月号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-101599" y="2880426"/>
            <a:ext cx="65913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000"/>
              </a:lnSpc>
            </a:pPr>
            <a:r>
              <a:rPr kumimoji="1" lang="ja-JP" altLang="en-US" dirty="0"/>
              <a:t>◎</a:t>
            </a:r>
            <a:r>
              <a:rPr kumimoji="1" lang="ja-JP" altLang="en-US" sz="2000" b="1" spc="-150" dirty="0"/>
              <a:t>６０歳以上の方 </a:t>
            </a:r>
            <a:r>
              <a:rPr kumimoji="1" lang="ja-JP" altLang="en-US" sz="2000" b="1" u="sng" spc="-150" dirty="0"/>
              <a:t>限定</a:t>
            </a:r>
            <a:r>
              <a:rPr kumimoji="1" lang="ja-JP" altLang="en-US" sz="2000" b="1" spc="-150" dirty="0"/>
              <a:t> 又は </a:t>
            </a:r>
            <a:r>
              <a:rPr kumimoji="1" lang="ja-JP" altLang="en-US" sz="2000" b="1" u="sng" spc="-150" dirty="0"/>
              <a:t>応募を歓迎 </a:t>
            </a:r>
            <a:r>
              <a:rPr kumimoji="1" lang="ja-JP" altLang="en-US" sz="2000" b="1" spc="-150" dirty="0"/>
              <a:t>する求人情報</a:t>
            </a:r>
            <a:br>
              <a:rPr kumimoji="1" lang="en-US" altLang="ja-JP" sz="2000" b="1" spc="-150" dirty="0"/>
            </a:br>
            <a:r>
              <a:rPr kumimoji="1" lang="ja-JP" altLang="en-US" spc="-300" dirty="0"/>
              <a:t>　     </a:t>
            </a:r>
            <a:r>
              <a:rPr kumimoji="1" lang="ja-JP" altLang="en-US" spc="-150" dirty="0"/>
              <a:t>週３～４日で１日４時間程度の短時間勤務の求人もあります！</a:t>
            </a:r>
            <a:br>
              <a:rPr kumimoji="1" lang="en-US" altLang="ja-JP" spc="-150" dirty="0"/>
            </a:br>
            <a:r>
              <a:rPr kumimoji="1" lang="ja-JP" altLang="en-US" spc="-150" dirty="0"/>
              <a:t>　  希望の就業時間や出勤日数の相談はハローワークまでご連絡を！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-65677" y="3812871"/>
            <a:ext cx="70546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+mn-ea"/>
              </a:rPr>
              <a:t>・</a:t>
            </a:r>
            <a:r>
              <a:rPr lang="ja-JP" altLang="en-US" sz="1400" spc="-150" dirty="0">
                <a:latin typeface="+mn-ea"/>
              </a:rPr>
              <a:t>求人への応募や内容の確認は、ハローワークの相談窓口までお問い合わせください。</a:t>
            </a:r>
            <a:endParaRPr kumimoji="1" lang="ja-JP" altLang="en-US" sz="1400" spc="-150" dirty="0">
              <a:latin typeface="+mn-ea"/>
            </a:endParaRP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-65677" y="4127232"/>
            <a:ext cx="6720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spc="-150" dirty="0">
                <a:latin typeface="+mn-ea"/>
              </a:rPr>
              <a:t>・既に採用が決まり、求人へ応募できないこともございますので、ご了承ください。</a:t>
            </a:r>
            <a:endParaRPr lang="en-US" altLang="ja-JP" sz="1400" spc="-150" dirty="0">
              <a:latin typeface="+mn-ea"/>
            </a:endParaRPr>
          </a:p>
          <a:p>
            <a:endParaRPr kumimoji="1" lang="ja-JP" altLang="en-US" dirty="0"/>
          </a:p>
        </p:txBody>
      </p:sp>
      <p:grpSp>
        <p:nvGrpSpPr>
          <p:cNvPr id="31" name="グループ化 30"/>
          <p:cNvGrpSpPr/>
          <p:nvPr/>
        </p:nvGrpSpPr>
        <p:grpSpPr>
          <a:xfrm>
            <a:off x="206899" y="4685321"/>
            <a:ext cx="6562201" cy="4369779"/>
            <a:chOff x="-122041" y="5083911"/>
            <a:chExt cx="6744558" cy="4201269"/>
          </a:xfrm>
        </p:grpSpPr>
        <p:sp>
          <p:nvSpPr>
            <p:cNvPr id="12" name="角丸四角形 11"/>
            <p:cNvSpPr/>
            <p:nvPr/>
          </p:nvSpPr>
          <p:spPr>
            <a:xfrm>
              <a:off x="-122041" y="5083911"/>
              <a:ext cx="6744558" cy="4201269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pc="-150" dirty="0"/>
            </a:p>
          </p:txBody>
        </p:sp>
        <p:sp>
          <p:nvSpPr>
            <p:cNvPr id="14" name="テキスト ボックス 13"/>
            <p:cNvSpPr txBox="1"/>
            <p:nvPr/>
          </p:nvSpPr>
          <p:spPr>
            <a:xfrm>
              <a:off x="892286" y="5083911"/>
              <a:ext cx="4443543" cy="384681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kumimoji="1" lang="ja-JP" altLang="en-US" sz="2000" spc="-150" dirty="0">
                  <a:latin typeface="HG創英角ｺﾞｼｯｸUB"/>
                  <a:ea typeface="HG創英角ｺﾞｼｯｸUB"/>
                </a:rPr>
                <a:t>　　令和８年６月のイベント情報</a:t>
              </a:r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-5994" y="5866562"/>
              <a:ext cx="6628511" cy="2926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kumimoji="1" lang="ja-JP" altLang="en-US" sz="1400" spc="-150" dirty="0"/>
            </a:p>
          </p:txBody>
        </p:sp>
        <p:sp>
          <p:nvSpPr>
            <p:cNvPr id="29" name="テキスト ボックス 28"/>
            <p:cNvSpPr txBox="1"/>
            <p:nvPr/>
          </p:nvSpPr>
          <p:spPr>
            <a:xfrm>
              <a:off x="256019" y="8791576"/>
              <a:ext cx="6104484" cy="2350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ja-JP" altLang="en-US" sz="1300" spc="-150" dirty="0">
                  <a:latin typeface="+mn-ea"/>
                </a:rPr>
                <a:t>◆各種イベントに参加ご希望の方は、事前にハローワーク川本へご連絡ください。</a:t>
              </a:r>
              <a:endParaRPr kumimoji="1" lang="ja-JP" altLang="en-US" sz="1300" spc="-150" dirty="0"/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1751762" y="9157689"/>
            <a:ext cx="4737939" cy="5232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400" spc="-150" dirty="0">
                <a:latin typeface="+mn-ea"/>
              </a:rPr>
              <a:t>お問い合わせ先　ハローワーク川本　職業相談窓口</a:t>
            </a:r>
            <a:endParaRPr lang="en-US" altLang="ja-JP" sz="1400" spc="-150" dirty="0">
              <a:latin typeface="+mn-ea"/>
            </a:endParaRPr>
          </a:p>
          <a:p>
            <a:r>
              <a:rPr lang="ja-JP" altLang="en-US" sz="1400" b="1" spc="-150" dirty="0">
                <a:latin typeface="+mn-ea"/>
              </a:rPr>
              <a:t>　　　　　　　　</a:t>
            </a:r>
            <a:r>
              <a:rPr lang="en-US" altLang="ja-JP" sz="1400" b="1" spc="-150" dirty="0">
                <a:latin typeface="+mn-ea"/>
              </a:rPr>
              <a:t>TEL</a:t>
            </a:r>
            <a:r>
              <a:rPr lang="ja-JP" altLang="en-US" sz="1400" b="1" spc="-150" dirty="0">
                <a:latin typeface="+mn-ea"/>
              </a:rPr>
              <a:t> </a:t>
            </a:r>
            <a:r>
              <a:rPr lang="en-US" altLang="ja-JP" sz="1400" b="1" spc="-150" dirty="0">
                <a:latin typeface="+mn-ea"/>
              </a:rPr>
              <a:t>0855-72-0385</a:t>
            </a:r>
            <a:r>
              <a:rPr lang="ja-JP" altLang="en-US" sz="1400" b="1" spc="-150" dirty="0">
                <a:latin typeface="+mn-ea"/>
              </a:rPr>
              <a:t>　</a:t>
            </a:r>
            <a:r>
              <a:rPr lang="en-US" altLang="ja-JP" sz="1400" b="1" spc="-150" dirty="0">
                <a:latin typeface="+mn-ea"/>
              </a:rPr>
              <a:t>FAX</a:t>
            </a:r>
            <a:r>
              <a:rPr lang="ja-JP" altLang="en-US" sz="1400" b="1" spc="-150" dirty="0">
                <a:latin typeface="+mn-ea"/>
              </a:rPr>
              <a:t> </a:t>
            </a:r>
            <a:r>
              <a:rPr lang="en-US" altLang="ja-JP" sz="1400" b="1" spc="-150" dirty="0">
                <a:latin typeface="+mn-ea"/>
              </a:rPr>
              <a:t>0855-72-0386</a:t>
            </a:r>
            <a:r>
              <a:rPr lang="ja-JP" altLang="en-US" sz="1400" dirty="0"/>
              <a:t>　</a:t>
            </a:r>
          </a:p>
        </p:txBody>
      </p:sp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367655"/>
              </p:ext>
            </p:extLst>
          </p:nvPr>
        </p:nvGraphicFramePr>
        <p:xfrm>
          <a:off x="450501" y="5193994"/>
          <a:ext cx="6200600" cy="914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0522">
                  <a:extLst>
                    <a:ext uri="{9D8B030D-6E8A-4147-A177-3AD203B41FA5}">
                      <a16:colId xmlns:a16="http://schemas.microsoft.com/office/drawing/2014/main" val="3517205697"/>
                    </a:ext>
                  </a:extLst>
                </a:gridCol>
                <a:gridCol w="2190646">
                  <a:extLst>
                    <a:ext uri="{9D8B030D-6E8A-4147-A177-3AD203B41FA5}">
                      <a16:colId xmlns:a16="http://schemas.microsoft.com/office/drawing/2014/main" val="291133740"/>
                    </a:ext>
                  </a:extLst>
                </a:gridCol>
                <a:gridCol w="2139432">
                  <a:extLst>
                    <a:ext uri="{9D8B030D-6E8A-4147-A177-3AD203B41FA5}">
                      <a16:colId xmlns:a16="http://schemas.microsoft.com/office/drawing/2014/main" val="1276279134"/>
                    </a:ext>
                  </a:extLst>
                </a:gridCol>
              </a:tblGrid>
              <a:tr h="285744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spc="-150" dirty="0">
                          <a:solidFill>
                            <a:schemeClr val="bg1"/>
                          </a:solidFill>
                        </a:rPr>
                        <a:t>イベント内容</a:t>
                      </a:r>
                      <a:endParaRPr kumimoji="1" lang="en-US" altLang="ja-JP" sz="1800" b="1" spc="-15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spc="-150" dirty="0"/>
                        <a:t>日　時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b="1" spc="-150" dirty="0"/>
                        <a:t>場　所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563065"/>
                  </a:ext>
                </a:extLst>
              </a:tr>
              <a:tr h="6072067"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福祉職場相談会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浜田会場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福祉職場相談会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大田会場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テイケイ西日本</a:t>
                      </a: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会社説明会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　　　　　　　　　　　　　　　　　　　　　　　　　　　　　　　　　　　　　　　　　　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　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br>
                        <a:rPr lang="en-US" altLang="ja-JP" sz="1400" spc="-150" dirty="0">
                          <a:solidFill>
                            <a:schemeClr val="tx1"/>
                          </a:solidFill>
                        </a:rPr>
                      </a:b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ja-JP" altLang="en-US" sz="1400" spc="-150" dirty="0">
                          <a:solidFill>
                            <a:schemeClr val="tx1"/>
                          </a:solidFill>
                        </a:rPr>
                        <a:t>　　</a:t>
                      </a: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/>
                        <a:t>６月１０日（水</a:t>
                      </a:r>
                      <a:r>
                        <a:rPr lang="ja-JP" altLang="en-US" sz="1400" b="1" dirty="0"/>
                        <a:t>）</a:t>
                      </a:r>
                      <a:br>
                        <a:rPr kumimoji="1" lang="en-US" altLang="ja-JP" sz="1400" dirty="0"/>
                      </a:br>
                      <a:r>
                        <a:rPr kumimoji="1" lang="ja-JP" altLang="en-US" sz="1200" dirty="0"/>
                        <a:t>１０時００分～１２時００</a:t>
                      </a:r>
                      <a:r>
                        <a:rPr kumimoji="1" lang="ja-JP" altLang="en-US" sz="1200" spc="-150" dirty="0"/>
                        <a:t>分</a:t>
                      </a: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4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4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ja-JP" altLang="en-US" sz="1400" b="1" dirty="0"/>
                        <a:t>６月２４日（水</a:t>
                      </a:r>
                      <a:r>
                        <a:rPr lang="ja-JP" altLang="en-US" sz="1400" b="1" dirty="0"/>
                        <a:t>）</a:t>
                      </a:r>
                      <a:br>
                        <a:rPr kumimoji="1" lang="en-US" altLang="ja-JP" sz="1400" dirty="0"/>
                      </a:br>
                      <a:r>
                        <a:rPr kumimoji="1" lang="ja-JP" altLang="en-US" sz="1200" dirty="0"/>
                        <a:t>１３時３０分～１５時３０</a:t>
                      </a:r>
                      <a:r>
                        <a:rPr kumimoji="1" lang="ja-JP" altLang="en-US" sz="1200" spc="-150" dirty="0"/>
                        <a:t>分</a:t>
                      </a: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400" b="1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kumimoji="1" lang="ja-JP" altLang="en-US" sz="1400" b="1" dirty="0"/>
                        <a:t>６月３０日（火</a:t>
                      </a:r>
                      <a:r>
                        <a:rPr lang="ja-JP" altLang="en-US" sz="1400" b="1" dirty="0"/>
                        <a:t>）</a:t>
                      </a:r>
                      <a:br>
                        <a:rPr kumimoji="1" lang="en-US" altLang="ja-JP" sz="1400" dirty="0"/>
                      </a:br>
                      <a:r>
                        <a:rPr kumimoji="1" lang="ja-JP" altLang="en-US" sz="1200" dirty="0"/>
                        <a:t>１０時００分～１１時００</a:t>
                      </a:r>
                      <a:r>
                        <a:rPr kumimoji="1" lang="ja-JP" altLang="en-US" sz="1200" spc="-150" dirty="0"/>
                        <a:t>分</a:t>
                      </a: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400" dirty="0"/>
                      </a:b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/>
                        <a:t>ハローワーク浜田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r>
                        <a:rPr kumimoji="1" lang="ja-JP" altLang="en-US" sz="1400" dirty="0"/>
                        <a:t>ハローワーク石見大田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/>
                    </a:p>
                    <a:p>
                      <a:r>
                        <a:rPr kumimoji="1" lang="ja-JP" altLang="en-US" sz="1400"/>
                        <a:t>ハローワーク</a:t>
                      </a:r>
                      <a:r>
                        <a:rPr kumimoji="1" lang="ja-JP" altLang="en-US" sz="1400" dirty="0"/>
                        <a:t>川本</a:t>
                      </a:r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3161265"/>
                  </a:ext>
                </a:extLst>
              </a:tr>
              <a:tr h="547677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400" spc="-1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kumimoji="1" lang="en-US" altLang="ja-JP" sz="1400" spc="-150" dirty="0"/>
                    </a:p>
                    <a:p>
                      <a:pPr marL="0" marR="0" lvl="0" indent="0" algn="l" defTabSz="6858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6909149"/>
                  </a:ext>
                </a:extLst>
              </a:tr>
              <a:tr h="57148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spc="-15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1400" spc="-1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spc="-15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400" dirty="0"/>
                    </a:p>
                    <a:p>
                      <a:endParaRPr kumimoji="1" lang="en-US" altLang="ja-JP" sz="1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37199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8557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1.xml" />
</Relationships>
</file>

<file path=customXml/_rels/item2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2.xml" />
</Relationships>
</file>

<file path=customXml/_rels/item3.xml.rels>&#65279;<?xml version="1.0" encoding="utf-8" standalone="yes"?>
<Relationships xmlns="http://schemas.openxmlformats.org/package/2006/relationships">
  <Relationship Id="rId1" Type="http://schemas.openxmlformats.org/officeDocument/2006/relationships/customXmlProps" Target="itemProps3.xml" />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466b23b3-9b33-434b-b8e3-3c42fe79c41e">
      <UserInfo>
        <DisplayName/>
        <AccountId xsi:nil="true"/>
        <AccountType/>
      </UserInfo>
    </Owner>
    <lcf76f155ced4ddcb4097134ff3c332f xmlns="466b23b3-9b33-434b-b8e3-3c42fe79c41e">
      <Terms xmlns="http://schemas.microsoft.com/office/infopath/2007/PartnerControls"/>
    </lcf76f155ced4ddcb4097134ff3c332f>
    <TaxCatchAll xmlns="1a0f67c0-b883-4958-85be-3f4367241ca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BCAF856C0D42441807C43CD5BB6C773" ma:contentTypeVersion="14" ma:contentTypeDescription="新しいドキュメントを作成します。" ma:contentTypeScope="" ma:versionID="0b3fb989f6a4bbf19c2665edf1e9ceb2">
  <xsd:schema xmlns:xsd="http://www.w3.org/2001/XMLSchema" xmlns:xs="http://www.w3.org/2001/XMLSchema" xmlns:p="http://schemas.microsoft.com/office/2006/metadata/properties" xmlns:ns2="466b23b3-9b33-434b-b8e3-3c42fe79c41e" xmlns:ns3="1a0f67c0-b883-4958-85be-3f4367241caa" targetNamespace="http://schemas.microsoft.com/office/2006/metadata/properties" ma:root="true" ma:fieldsID="80610616cfd9f1b2e5fad1f524e1d33d" ns2:_="" ns3:_="">
    <xsd:import namespace="466b23b3-9b33-434b-b8e3-3c42fe79c41e"/>
    <xsd:import namespace="1a0f67c0-b883-4958-85be-3f4367241caa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6b23b3-9b33-434b-b8e3-3c42fe79c41e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f67c0-b883-4958-85be-3f4367241ca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3b4cafe-03e6-494c-a67d-e08c2034a0bb}" ma:internalName="TaxCatchAll" ma:showField="CatchAllData" ma:web="1a0f67c0-b883-4958-85be-3f4367241c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42704E-4BF6-4C85-922A-406759F54A6F}">
  <ds:schemaRefs>
    <ds:schemaRef ds:uri="http://purl.org/dc/dcmitype/"/>
    <ds:schemaRef ds:uri="466b23b3-9b33-434b-b8e3-3c42fe79c41e"/>
    <ds:schemaRef ds:uri="http://www.w3.org/XML/1998/namespace"/>
    <ds:schemaRef ds:uri="http://schemas.openxmlformats.org/package/2006/metadata/core-properties"/>
    <ds:schemaRef ds:uri="1a0f67c0-b883-4958-85be-3f4367241caa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974F80F-11FC-450E-9413-26F6CC97C0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C12DD80-90C7-4FFB-9B1F-D8AE4EAC2F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6b23b3-9b33-434b-b8e3-3c42fe79c41e"/>
    <ds:schemaRef ds:uri="1a0f67c0-b883-4958-85be-3f4367241c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1254</TotalTime>
  <Words>214</Words>
  <Application>Microsoft Office PowerPoint</Application>
  <PresentationFormat>A4 210 x 297 mm</PresentationFormat>
  <Paragraphs>74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HGP創英角ｺﾞｼｯｸUB</vt:lpstr>
      <vt:lpstr>HG創英角ｺﾞｼｯｸUB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>厚生労働省職業安定局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佐伯穂昂</dc:creator>
  <cp:lastModifiedBy>大賀智恵</cp:lastModifiedBy>
  <cp:revision>286</cp:revision>
  <cp:lastPrinted>2026-06-01T04:52:49Z</cp:lastPrinted>
  <dcterms:created xsi:type="dcterms:W3CDTF">2023-07-27T02:11:46Z</dcterms:created>
  <dcterms:modified xsi:type="dcterms:W3CDTF">2026-06-01T04:55:07Z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0x010100DBCAF856C0D42441807C43CD5BB6C773</vt:lpwstr>
  </property>
</Properties>
</file>